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  <p:embeddedFont>
      <p:font typeface="Alfa Slab On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22" Type="http://schemas.openxmlformats.org/officeDocument/2006/relationships/font" Target="fonts/AlfaSlabOne-regular.fntdata"/><Relationship Id="rId10" Type="http://schemas.openxmlformats.org/officeDocument/2006/relationships/slide" Target="slides/slide5.xml"/><Relationship Id="rId21" Type="http://schemas.openxmlformats.org/officeDocument/2006/relationships/font" Target="fonts/ProximaNova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.fntdata"/><Relationship Id="rId6" Type="http://schemas.openxmlformats.org/officeDocument/2006/relationships/slide" Target="slides/slide1.xml"/><Relationship Id="rId18" Type="http://schemas.openxmlformats.org/officeDocument/2006/relationships/font" Target="fonts/ProximaNov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54ceb8bba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54ceb8bba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7076220f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17076220f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7076220f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7076220f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7076220f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7076220f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154ceb8bba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154ceb8bba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7076220f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7076220f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6be8d54f4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6be8d54f4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54ceb8bba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54ceb8bba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6e7832256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6e7832256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PG species id and processing, raven wav clips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71538885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71538885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 once, done for everyone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154ceb8bba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154ceb8bba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mailto:taiki.sakai@noaa.gov" TargetMode="External"/><Relationship Id="rId4" Type="http://schemas.openxmlformats.org/officeDocument/2006/relationships/hyperlink" Target="https://taikisan21.github.io/PAMpal/" TargetMode="External"/><Relationship Id="rId5" Type="http://schemas.openxmlformats.org/officeDocument/2006/relationships/hyperlink" Target="https://join.slack.com/t/pamguard/shared_invite/zt-14d8kwgvp-QBzqPnu8qOpK9gQfjejc1w" TargetMode="External"/><Relationship Id="rId6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F.O.S.S.A.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Open-source software to simplify DCLDE workflows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2"/>
          <p:cNvPicPr preferRelativeResize="0"/>
          <p:nvPr/>
        </p:nvPicPr>
        <p:blipFill rotWithShape="1">
          <a:blip r:embed="rId3">
            <a:alphaModFix amt="21000"/>
          </a:blip>
          <a:srcRect b="0" l="0" r="0" t="0"/>
          <a:stretch/>
        </p:blipFill>
        <p:spPr>
          <a:xfrm>
            <a:off x="-57226" y="-584144"/>
            <a:ext cx="9144000" cy="6099043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FOSSa’s Role</a:t>
            </a:r>
            <a:endParaRPr sz="2400"/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1605" y="860625"/>
            <a:ext cx="361554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/>
          <p:nvPr>
            <p:ph idx="4294967295" type="subTitle"/>
          </p:nvPr>
        </p:nvSpPr>
        <p:spPr>
          <a:xfrm>
            <a:off x="448050" y="1362450"/>
            <a:ext cx="48171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Goal is to reproduce for future surveys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Currently…difficult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Half of the steps already done by PAMpal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Needs soundspeed profile, easy to accomplish with existing FOSSA tools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147" name="Google Shape;147;p23"/>
          <p:cNvSpPr txBox="1"/>
          <p:nvPr>
            <p:ph idx="4294967295" type="subTitle"/>
          </p:nvPr>
        </p:nvSpPr>
        <p:spPr>
          <a:xfrm>
            <a:off x="448051" y="1366025"/>
            <a:ext cx="77073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Eric Archer &amp; Shannon Rankin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Annamaria DeAngelis &amp; Annabel Westell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Jay Barlow &amp; Jeff Moore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Simone Baumann-Pickering, Emily Griffiths, Julie Oswald, Michael Oswald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Doug Gillespie &amp; Jamie Macaulay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NOAA’s Advanced Sampling Technology Working Group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Bureau of Ocean Energy Management through Interagency Agreement M20PG00013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4850" y="3731950"/>
            <a:ext cx="1975997" cy="94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FOSSA do for you?</a:t>
            </a:r>
            <a:endParaRPr/>
          </a:p>
        </p:txBody>
      </p:sp>
      <p:sp>
        <p:nvSpPr>
          <p:cNvPr id="154" name="Google Shape;154;p24"/>
          <p:cNvSpPr txBox="1"/>
          <p:nvPr/>
        </p:nvSpPr>
        <p:spPr>
          <a:xfrm>
            <a:off x="708225" y="1366350"/>
            <a:ext cx="7833300" cy="3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5" name="Google Shape;155;p24"/>
          <p:cNvSpPr txBox="1"/>
          <p:nvPr>
            <p:ph idx="4294967295" type="subTitle"/>
          </p:nvPr>
        </p:nvSpPr>
        <p:spPr>
          <a:xfrm>
            <a:off x="448051" y="1366025"/>
            <a:ext cx="77073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Email me! </a:t>
            </a:r>
            <a:r>
              <a:rPr lang="en" u="sng">
                <a:solidFill>
                  <a:schemeClr val="hlink"/>
                </a:solidFill>
                <a:hlinkClick r:id="rId3"/>
              </a:rPr>
              <a:t>taiki.sakai@noaa.gov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Tutorial website: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https://taikisan21.github.io/PAMpal/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Channel in PAMGuard Slack: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https://join.slack.com/t/pamguard/shared_invite/zt-14d8kwgvp-QBzqPnu8qOpK9gQfjejc1w</a:t>
            </a:r>
            <a:r>
              <a:rPr lang="en">
                <a:solidFill>
                  <a:srgbClr val="000000"/>
                </a:solidFill>
              </a:rPr>
              <a:t> (or e-mail me for a link)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56" name="Google Shape;156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32700" y="3119000"/>
            <a:ext cx="2801376" cy="179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08425" y="448056"/>
            <a:ext cx="4045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F.O.S.S.A. </a:t>
            </a:r>
            <a:endParaRPr sz="2700"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265500" y="1137424"/>
            <a:ext cx="40452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F</a:t>
            </a:r>
            <a:r>
              <a:rPr lang="en"/>
              <a:t>ree </a:t>
            </a:r>
            <a:r>
              <a:rPr b="1" lang="en"/>
              <a:t>O</a:t>
            </a:r>
            <a:r>
              <a:rPr lang="en"/>
              <a:t>pen-</a:t>
            </a:r>
            <a:r>
              <a:rPr b="1" lang="en"/>
              <a:t>S</a:t>
            </a:r>
            <a:r>
              <a:rPr lang="en"/>
              <a:t>ource </a:t>
            </a:r>
            <a:r>
              <a:rPr b="1" lang="en"/>
              <a:t>S</a:t>
            </a:r>
            <a:r>
              <a:rPr lang="en"/>
              <a:t>oftware for </a:t>
            </a:r>
            <a:r>
              <a:rPr b="1" lang="en"/>
              <a:t>A</a:t>
            </a:r>
            <a:r>
              <a:rPr lang="en"/>
              <a:t>coustics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Series of R packages developed at SWFSC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Streamline and standardize processing workflow for acoustics</a:t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4804225" y="448056"/>
            <a:ext cx="40452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</a:rPr>
              <a:t>PAMpal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4837500" y="1137424"/>
            <a:ext cx="40452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R package created to work with PAMGuard data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Created standard data structure for acoustic data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Keeps track of metadata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Makes it easier to work with acoustic data and do common tasks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575" y="1393850"/>
            <a:ext cx="1976450" cy="3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1649" y="1017726"/>
            <a:ext cx="2713252" cy="361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150" y="1656575"/>
            <a:ext cx="2844711" cy="1896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54325" y="1268137"/>
            <a:ext cx="809625" cy="7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98813" y="2039825"/>
            <a:ext cx="2205775" cy="26959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PAMpal One Liners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8056"/>
            <a:ext cx="8114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BANTER</a:t>
            </a:r>
            <a:endParaRPr sz="2700"/>
          </a:p>
        </p:txBody>
      </p:sp>
      <p:sp>
        <p:nvSpPr>
          <p:cNvPr id="81" name="Google Shape;81;p16"/>
          <p:cNvSpPr txBox="1"/>
          <p:nvPr>
            <p:ph idx="4294967295" type="subTitle"/>
          </p:nvPr>
        </p:nvSpPr>
        <p:spPr>
          <a:xfrm>
            <a:off x="452300" y="1362456"/>
            <a:ext cx="51060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R package developed by Eric Archer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Hierarchical random forest classifier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Event-level and detection-level information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Multiple people presenting results at DCLDE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2875" y="1056573"/>
            <a:ext cx="3031901" cy="303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0" y="-484952"/>
            <a:ext cx="9144000" cy="597875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8049"/>
            <a:ext cx="28080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FOSSA’s Role</a:t>
            </a:r>
            <a:endParaRPr/>
          </a:p>
        </p:txBody>
      </p:sp>
      <p:sp>
        <p:nvSpPr>
          <p:cNvPr id="89" name="Google Shape;89;p17"/>
          <p:cNvSpPr txBox="1"/>
          <p:nvPr>
            <p:ph idx="4294967295" type="subTitle"/>
          </p:nvPr>
        </p:nvSpPr>
        <p:spPr>
          <a:xfrm>
            <a:off x="448051" y="1366025"/>
            <a:ext cx="77073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</a:t>
            </a:r>
            <a:r>
              <a:rPr lang="en">
                <a:solidFill>
                  <a:srgbClr val="000000"/>
                </a:solidFill>
              </a:rPr>
              <a:t>vent + detector structure is not straightforward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PAMpal makes this a single line of code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Checks for potential errors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Ease of use -&gt; increased adoption -&gt; better product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We want to make this happen for </a:t>
            </a:r>
            <a:r>
              <a:rPr b="1" lang="en">
                <a:solidFill>
                  <a:srgbClr val="000000"/>
                </a:solidFill>
              </a:rPr>
              <a:t>more </a:t>
            </a:r>
            <a:r>
              <a:rPr lang="en">
                <a:solidFill>
                  <a:srgbClr val="000000"/>
                </a:solidFill>
              </a:rPr>
              <a:t>models in the future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0896" y="448056"/>
            <a:ext cx="5683800" cy="5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Dive Depth Estimation</a:t>
            </a:r>
            <a:endParaRPr sz="2700"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8348" l="0" r="0" t="17637"/>
          <a:stretch/>
        </p:blipFill>
        <p:spPr>
          <a:xfrm>
            <a:off x="4870500" y="1370575"/>
            <a:ext cx="4110325" cy="22778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idx="4294967295" type="subTitle"/>
          </p:nvPr>
        </p:nvSpPr>
        <p:spPr>
          <a:xfrm>
            <a:off x="452300" y="1362450"/>
            <a:ext cx="42834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Project </a:t>
            </a:r>
            <a:r>
              <a:rPr lang="en">
                <a:solidFill>
                  <a:schemeClr val="lt1"/>
                </a:solidFill>
              </a:rPr>
              <a:t>with Annamaria DeAngelis &amp; Annabel Westell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Estimate dive depth of beaked whale + sperm whale using echoes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4865413" y="3600800"/>
            <a:ext cx="4120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Credit: Annamaria DeAngelis</a:t>
            </a:r>
            <a:endParaRPr i="1"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 amt="16000"/>
          </a:blip>
          <a:srcRect b="0" l="0" r="0" t="0"/>
          <a:stretch/>
        </p:blipFill>
        <p:spPr>
          <a:xfrm>
            <a:off x="4572000" y="-49950"/>
            <a:ext cx="5084699" cy="5193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 amt="16000"/>
          </a:blip>
          <a:srcRect b="0" l="0" r="0" t="0"/>
          <a:stretch/>
        </p:blipFill>
        <p:spPr>
          <a:xfrm>
            <a:off x="-512705" y="-49950"/>
            <a:ext cx="5084706" cy="519344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FOSSa’s Role</a:t>
            </a:r>
            <a:endParaRPr sz="2400"/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2950" y="1868550"/>
            <a:ext cx="1696175" cy="49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2087" y="1017725"/>
            <a:ext cx="1022850" cy="95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3907" y="1506663"/>
            <a:ext cx="1184875" cy="106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/>
          <p:nvPr/>
        </p:nvSpPr>
        <p:spPr>
          <a:xfrm>
            <a:off x="2561250" y="1972838"/>
            <a:ext cx="558000" cy="25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109" name="Google Shape;109;p19"/>
          <p:cNvGrpSpPr/>
          <p:nvPr/>
        </p:nvGrpSpPr>
        <p:grpSpPr>
          <a:xfrm>
            <a:off x="3503704" y="2108488"/>
            <a:ext cx="1462721" cy="1302237"/>
            <a:chOff x="3143829" y="1745188"/>
            <a:chExt cx="1462721" cy="1302237"/>
          </a:xfrm>
        </p:grpSpPr>
        <p:pic>
          <p:nvPicPr>
            <p:cNvPr id="110" name="Google Shape;110;p19"/>
            <p:cNvPicPr preferRelativeResize="0"/>
            <p:nvPr/>
          </p:nvPicPr>
          <p:blipFill rotWithShape="1">
            <a:blip r:embed="rId7">
              <a:alphaModFix/>
            </a:blip>
            <a:srcRect b="0" l="0" r="0" t="5615"/>
            <a:stretch/>
          </p:blipFill>
          <p:spPr>
            <a:xfrm>
              <a:off x="3143829" y="1745188"/>
              <a:ext cx="1428181" cy="7058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1" name="Google Shape;111;p19"/>
            <p:cNvSpPr txBox="1"/>
            <p:nvPr/>
          </p:nvSpPr>
          <p:spPr>
            <a:xfrm>
              <a:off x="3178250" y="2400925"/>
              <a:ext cx="14283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Proxima Nova"/>
                  <a:ea typeface="Proxima Nova"/>
                  <a:cs typeface="Proxima Nova"/>
                  <a:sym typeface="Proxima Nova"/>
                </a:rPr>
                <a:t>+</a:t>
              </a:r>
              <a:endParaRPr b="1" sz="1500">
                <a:latin typeface="Proxima Nova"/>
                <a:ea typeface="Proxima Nova"/>
                <a:cs typeface="Proxima Nova"/>
                <a:sym typeface="Proxima Nov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Proxima Nova"/>
                  <a:ea typeface="Proxima Nova"/>
                  <a:cs typeface="Proxima Nova"/>
                  <a:sym typeface="Proxima Nova"/>
                </a:rPr>
                <a:t>Manual Labor</a:t>
              </a:r>
              <a:endParaRPr sz="15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12" name="Google Shape;112;p19"/>
          <p:cNvSpPr/>
          <p:nvPr/>
        </p:nvSpPr>
        <p:spPr>
          <a:xfrm>
            <a:off x="5304450" y="1972838"/>
            <a:ext cx="558000" cy="25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3077950" y="945725"/>
            <a:ext cx="2171100" cy="20388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0"/>
          <p:cNvPicPr preferRelativeResize="0"/>
          <p:nvPr/>
        </p:nvPicPr>
        <p:blipFill rotWithShape="1">
          <a:blip r:embed="rId3">
            <a:alphaModFix amt="16000"/>
          </a:blip>
          <a:srcRect b="0" l="0" r="0" t="0"/>
          <a:stretch/>
        </p:blipFill>
        <p:spPr>
          <a:xfrm>
            <a:off x="4572000" y="-49950"/>
            <a:ext cx="5084699" cy="5193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 rotWithShape="1">
          <a:blip r:embed="rId3">
            <a:alphaModFix amt="16000"/>
          </a:blip>
          <a:srcRect b="0" l="0" r="0" t="0"/>
          <a:stretch/>
        </p:blipFill>
        <p:spPr>
          <a:xfrm>
            <a:off x="-512705" y="-49950"/>
            <a:ext cx="5084706" cy="519344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FOSSa’s Role</a:t>
            </a:r>
            <a:endParaRPr sz="2400"/>
          </a:p>
        </p:txBody>
      </p:sp>
      <p:pic>
        <p:nvPicPr>
          <p:cNvPr id="121" name="Google Shape;12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2950" y="1868550"/>
            <a:ext cx="1696175" cy="49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907" y="1506663"/>
            <a:ext cx="1184875" cy="106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/>
          <p:nvPr/>
        </p:nvSpPr>
        <p:spPr>
          <a:xfrm>
            <a:off x="2561250" y="1972838"/>
            <a:ext cx="558000" cy="25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24" name="Google Shape;124;p20"/>
          <p:cNvSpPr/>
          <p:nvPr/>
        </p:nvSpPr>
        <p:spPr>
          <a:xfrm>
            <a:off x="5304450" y="1972838"/>
            <a:ext cx="558000" cy="25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58213" y="1282388"/>
            <a:ext cx="2107275" cy="163143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>
            <p:ph idx="4294967295" type="subTitle"/>
          </p:nvPr>
        </p:nvSpPr>
        <p:spPr>
          <a:xfrm>
            <a:off x="448051" y="3042425"/>
            <a:ext cx="77073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Replaced many hours of manual labor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PAMpal data structure makes it easier to track metadata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Removing extra steps means it easier to reproduce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Eventually hope to replace MATLAB portion with R, but PAMpal can still be useful to streamline part of a workflow creating intermediate data products (wav files, CSVs)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10896" y="448056"/>
            <a:ext cx="75288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00"/>
              <a:t>Ziphius</a:t>
            </a:r>
            <a:r>
              <a:rPr lang="en" sz="2700"/>
              <a:t> Abundance Estimation</a:t>
            </a:r>
            <a:endParaRPr sz="2700"/>
          </a:p>
        </p:txBody>
      </p:sp>
      <p:sp>
        <p:nvSpPr>
          <p:cNvPr id="132" name="Google Shape;132;p21"/>
          <p:cNvSpPr txBox="1"/>
          <p:nvPr>
            <p:ph idx="4294967295" type="subTitle"/>
          </p:nvPr>
        </p:nvSpPr>
        <p:spPr>
          <a:xfrm>
            <a:off x="452300" y="1362450"/>
            <a:ext cx="4741200" cy="31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Project with Jay Barlow and Jeff Moore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Estimate the density and abundance of </a:t>
            </a:r>
            <a:r>
              <a:rPr i="1" lang="en">
                <a:solidFill>
                  <a:schemeClr val="dk1"/>
                </a:solidFill>
              </a:rPr>
              <a:t>Ziphius</a:t>
            </a:r>
            <a:r>
              <a:rPr lang="en">
                <a:solidFill>
                  <a:schemeClr val="dk1"/>
                </a:solidFill>
              </a:rPr>
              <a:t> using received angles of clicks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6725" y="1436550"/>
            <a:ext cx="3604874" cy="270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